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446" r:id="rId2"/>
    <p:sldId id="479" r:id="rId3"/>
    <p:sldId id="482" r:id="rId4"/>
    <p:sldId id="483" r:id="rId5"/>
    <p:sldId id="485" r:id="rId6"/>
    <p:sldId id="448" r:id="rId7"/>
    <p:sldId id="456" r:id="rId8"/>
    <p:sldId id="481" r:id="rId9"/>
  </p:sldIdLst>
  <p:sldSz cx="9144000" cy="6858000" type="screen4x3"/>
  <p:notesSz cx="7010400" cy="9296400"/>
  <p:defaultTextStyle>
    <a:defPPr>
      <a:defRPr lang="en-CA"/>
    </a:defPPr>
    <a:lvl1pPr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455A21"/>
    <a:srgbClr val="0033CC"/>
    <a:srgbClr val="F5C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5" autoAdjust="0"/>
    <p:restoredTop sz="94504" autoAdjust="0"/>
  </p:normalViewPr>
  <p:slideViewPr>
    <p:cSldViewPr>
      <p:cViewPr varScale="1">
        <p:scale>
          <a:sx n="65" d="100"/>
          <a:sy n="65" d="100"/>
        </p:scale>
        <p:origin x="-1339" y="-72"/>
      </p:cViewPr>
      <p:guideLst>
        <p:guide orient="horz" pos="2160"/>
        <p:guide pos="29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9" d="100"/>
          <a:sy n="39" d="100"/>
        </p:scale>
        <p:origin x="-1524" y="-96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CaslonOpnface BT" pitchFamily="82" charset="0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aslonOpnface BT" pitchFamily="82" charset="0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CaslonOpnface BT" pitchFamily="82" charset="0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aslonOpnface BT" pitchFamily="82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1421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00057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slonOpnface BT" pitchFamily="82" charset="0"/>
        <a:ea typeface="+mn-ea"/>
        <a:cs typeface="+mn-cs"/>
      </a:defRPr>
    </a:lvl1pPr>
    <a:lvl2pPr marL="114300" indent="3429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slonOpnface BT" pitchFamily="82" charset="0"/>
        <a:ea typeface="+mn-ea"/>
        <a:cs typeface="+mn-cs"/>
      </a:defRPr>
    </a:lvl2pPr>
    <a:lvl3pPr marL="228600" indent="685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slonOpnface BT" pitchFamily="82" charset="0"/>
        <a:ea typeface="+mn-ea"/>
        <a:cs typeface="+mn-cs"/>
      </a:defRPr>
    </a:lvl3pPr>
    <a:lvl4pPr marL="342900" indent="10287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slonOpnface BT" pitchFamily="82" charset="0"/>
        <a:ea typeface="+mn-ea"/>
        <a:cs typeface="+mn-cs"/>
      </a:defRPr>
    </a:lvl4pPr>
    <a:lvl5pPr marL="457200" indent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slonOpnface BT" pitchFamily="8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188913"/>
            <a:ext cx="2057400" cy="5602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188913"/>
            <a:ext cx="6019800" cy="5602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88913"/>
            <a:ext cx="8229600" cy="7191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762000" y="1676400"/>
            <a:ext cx="7848600" cy="4114800"/>
          </a:xfrm>
        </p:spPr>
        <p:txBody>
          <a:bodyPr/>
          <a:lstStyle/>
          <a:p>
            <a:pPr lvl="0"/>
            <a:r>
              <a:rPr lang="en-US" noProof="0" dirty="0" smtClean="0"/>
              <a:t>Click icon to add chart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Internal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764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0" y="228600"/>
            <a:ext cx="9144000" cy="679450"/>
          </a:xfrm>
          <a:prstGeom prst="rect">
            <a:avLst/>
          </a:prstGeom>
          <a:solidFill>
            <a:srgbClr val="EEEEEE">
              <a:alpha val="63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227013"/>
            <a:ext cx="381000" cy="682625"/>
          </a:xfrm>
          <a:prstGeom prst="rect">
            <a:avLst/>
          </a:prstGeom>
          <a:solidFill>
            <a:srgbClr val="304B14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395288" y="225425"/>
            <a:ext cx="212725" cy="682625"/>
          </a:xfrm>
          <a:prstGeom prst="rect">
            <a:avLst/>
          </a:prstGeom>
          <a:solidFill>
            <a:srgbClr val="304B14">
              <a:alpha val="91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512763" y="225425"/>
            <a:ext cx="169862" cy="682625"/>
          </a:xfrm>
          <a:prstGeom prst="rect">
            <a:avLst/>
          </a:prstGeom>
          <a:solidFill>
            <a:srgbClr val="304B14">
              <a:alpha val="66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55" name="Line 31"/>
          <p:cNvSpPr>
            <a:spLocks noChangeShapeType="1"/>
          </p:cNvSpPr>
          <p:nvPr/>
        </p:nvSpPr>
        <p:spPr bwMode="auto">
          <a:xfrm>
            <a:off x="684213" y="228600"/>
            <a:ext cx="3175" cy="674688"/>
          </a:xfrm>
          <a:prstGeom prst="line">
            <a:avLst/>
          </a:prstGeom>
          <a:noFill/>
          <a:ln w="9525">
            <a:solidFill>
              <a:srgbClr val="373416">
                <a:alpha val="86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56" name="Line 32"/>
          <p:cNvSpPr>
            <a:spLocks noChangeShapeType="1"/>
          </p:cNvSpPr>
          <p:nvPr/>
        </p:nvSpPr>
        <p:spPr bwMode="auto">
          <a:xfrm>
            <a:off x="606425" y="188913"/>
            <a:ext cx="1588" cy="73025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57" name="Line 33"/>
          <p:cNvSpPr>
            <a:spLocks noChangeShapeType="1"/>
          </p:cNvSpPr>
          <p:nvPr/>
        </p:nvSpPr>
        <p:spPr bwMode="auto">
          <a:xfrm>
            <a:off x="520700" y="220663"/>
            <a:ext cx="1588" cy="696912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58" name="Line 34"/>
          <p:cNvSpPr>
            <a:spLocks noChangeShapeType="1"/>
          </p:cNvSpPr>
          <p:nvPr/>
        </p:nvSpPr>
        <p:spPr bwMode="auto">
          <a:xfrm>
            <a:off x="644525" y="188913"/>
            <a:ext cx="1588" cy="792162"/>
          </a:xfrm>
          <a:prstGeom prst="line">
            <a:avLst/>
          </a:prstGeom>
          <a:noFill/>
          <a:ln w="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58" name="Rectangle 3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188913"/>
            <a:ext cx="82296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9" name="Rectangle 36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76400"/>
            <a:ext cx="7848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pic>
        <p:nvPicPr>
          <p:cNvPr id="2060" name="Picture 38" descr="Picture 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185025" y="6283325"/>
            <a:ext cx="1806575" cy="42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455A2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455A2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455A2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455A2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455A2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455A2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455A2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455A2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455A2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55A21"/>
        </a:buClr>
        <a:buFont typeface="Wingdings" pitchFamily="2" charset="2"/>
        <a:buChar char="§"/>
        <a:defRPr sz="2000">
          <a:solidFill>
            <a:srgbClr val="455A2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50000"/>
        <a:buFont typeface="Wingdings" pitchFamily="2" charset="2"/>
        <a:buChar char="Ø"/>
        <a:defRPr sz="1600">
          <a:solidFill>
            <a:srgbClr val="455A2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455A21"/>
        </a:buClr>
        <a:buChar char="•"/>
        <a:defRPr sz="1400">
          <a:solidFill>
            <a:srgbClr val="455A2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F5CB31"/>
          </a:solidFill>
          <a:latin typeface="Times New Roman" pitchFamily="18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F5CB31"/>
          </a:solidFill>
          <a:latin typeface="Times New Roman" pitchFamily="18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F5CB31"/>
          </a:solidFill>
          <a:latin typeface="Times New Roman" pitchFamily="18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F5CB31"/>
          </a:solidFill>
          <a:latin typeface="Times New Roman" pitchFamily="18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F5CB31"/>
          </a:solidFill>
          <a:latin typeface="Times New Roman" pitchFamily="18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F5CB3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Broadcasting Participation Fund Inc.</a:t>
            </a:r>
            <a:endParaRPr lang="en-CA" dirty="0"/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Andre Auger, </a:t>
            </a:r>
            <a:r>
              <a:rPr lang="en-US" dirty="0" smtClean="0"/>
              <a:t>CPA, CGA</a:t>
            </a:r>
            <a:r>
              <a:rPr lang="en-US" dirty="0" smtClean="0"/>
              <a:t>, CFE</a:t>
            </a:r>
          </a:p>
          <a:p>
            <a:pPr algn="ctr">
              <a:buNone/>
            </a:pPr>
            <a:r>
              <a:rPr lang="en-US" dirty="0" smtClean="0"/>
              <a:t>Costs Officer and CEO</a:t>
            </a: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Welch LLP – Chartered Accountants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November </a:t>
            </a:r>
            <a:r>
              <a:rPr lang="en-US" dirty="0" smtClean="0"/>
              <a:t>2014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Agenda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196752"/>
            <a:ext cx="7848600" cy="4114800"/>
          </a:xfrm>
        </p:spPr>
        <p:txBody>
          <a:bodyPr/>
          <a:lstStyle/>
          <a:p>
            <a:r>
              <a:rPr lang="en-CA" dirty="0" smtClean="0"/>
              <a:t>Corporate Statement of Purpose</a:t>
            </a:r>
            <a:endParaRPr lang="en-CA" dirty="0" smtClean="0"/>
          </a:p>
          <a:p>
            <a:r>
              <a:rPr lang="en-CA" dirty="0" smtClean="0"/>
              <a:t>Tasks of the Costs Officer</a:t>
            </a:r>
            <a:endParaRPr lang="en-CA" dirty="0" smtClean="0"/>
          </a:p>
          <a:p>
            <a:r>
              <a:rPr lang="en-CA" dirty="0" smtClean="0"/>
              <a:t>BPF Value Proposition</a:t>
            </a:r>
            <a:endParaRPr lang="en-CA" dirty="0" smtClean="0"/>
          </a:p>
          <a:p>
            <a:r>
              <a:rPr lang="en-CA" dirty="0" smtClean="0"/>
              <a:t>Risk Management</a:t>
            </a:r>
            <a:endParaRPr lang="en-CA" dirty="0" smtClean="0"/>
          </a:p>
          <a:p>
            <a:r>
              <a:rPr lang="en-CA" dirty="0" smtClean="0"/>
              <a:t>Some Statistics</a:t>
            </a:r>
            <a:endParaRPr lang="en-CA" dirty="0" smtClean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5450153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Corporate Statement of Purpose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268760"/>
            <a:ext cx="7848600" cy="4114800"/>
          </a:xfrm>
        </p:spPr>
        <p:txBody>
          <a:bodyPr/>
          <a:lstStyle/>
          <a:p>
            <a:pPr marL="0" indent="0">
              <a:buNone/>
            </a:pPr>
            <a:r>
              <a:rPr lang="en-CA" b="1" dirty="0" smtClean="0"/>
              <a:t>The purpose of the BPF</a:t>
            </a:r>
            <a:r>
              <a:rPr lang="en-CA" b="1" dirty="0" smtClean="0"/>
              <a:t>:</a:t>
            </a:r>
            <a:endParaRPr lang="en-CA" b="1" dirty="0" smtClean="0"/>
          </a:p>
          <a:p>
            <a:pPr marL="0" indent="0">
              <a:buNone/>
            </a:pPr>
            <a:endParaRPr lang="en-CA" b="1" dirty="0" smtClean="0"/>
          </a:p>
          <a:p>
            <a:r>
              <a:rPr lang="en-CA" dirty="0" smtClean="0"/>
              <a:t>Provide costs support to </a:t>
            </a:r>
            <a:r>
              <a:rPr lang="en-CA" b="1" dirty="0" smtClean="0"/>
              <a:t>public interest groups</a:t>
            </a:r>
            <a:r>
              <a:rPr lang="en-CA" dirty="0" smtClean="0"/>
              <a:t> and </a:t>
            </a:r>
            <a:r>
              <a:rPr lang="en-CA" b="1" dirty="0" smtClean="0"/>
              <a:t>consumer</a:t>
            </a:r>
            <a:r>
              <a:rPr lang="en-CA" dirty="0" smtClean="0"/>
              <a:t> </a:t>
            </a:r>
            <a:r>
              <a:rPr lang="en-CA" b="1" dirty="0" smtClean="0"/>
              <a:t>groups</a:t>
            </a:r>
            <a:r>
              <a:rPr lang="en-CA" dirty="0" smtClean="0"/>
              <a:t> representing </a:t>
            </a:r>
            <a:r>
              <a:rPr lang="en-CA" b="1" dirty="0" smtClean="0"/>
              <a:t>non-commercial user interests</a:t>
            </a:r>
            <a:r>
              <a:rPr lang="en-CA" dirty="0" smtClean="0"/>
              <a:t> and the </a:t>
            </a:r>
            <a:r>
              <a:rPr lang="en-CA" b="1" dirty="0" smtClean="0"/>
              <a:t>public interest </a:t>
            </a:r>
            <a:r>
              <a:rPr lang="en-CA" dirty="0" smtClean="0"/>
              <a:t>before the CRTC</a:t>
            </a:r>
            <a:endParaRPr lang="en-CA" dirty="0" smtClean="0"/>
          </a:p>
          <a:p>
            <a:r>
              <a:rPr lang="en-CA" dirty="0" smtClean="0"/>
              <a:t>Provide efficient and accessible service in English and French</a:t>
            </a:r>
            <a:endParaRPr lang="en-CA" dirty="0" smtClean="0"/>
          </a:p>
          <a:p>
            <a:pPr marL="0" indent="0">
              <a:buNone/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229724721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Tasks of the Costs Officer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268760"/>
            <a:ext cx="7848600" cy="4114800"/>
          </a:xfrm>
        </p:spPr>
        <p:txBody>
          <a:bodyPr/>
          <a:lstStyle/>
          <a:p>
            <a:pPr marL="0" indent="0">
              <a:buNone/>
            </a:pPr>
            <a:r>
              <a:rPr lang="en-CA" b="1" dirty="0" smtClean="0"/>
              <a:t>Institution Building:</a:t>
            </a:r>
            <a:endParaRPr lang="en-CA" b="1" dirty="0" smtClean="0"/>
          </a:p>
          <a:p>
            <a:r>
              <a:rPr lang="en-CA" dirty="0" smtClean="0"/>
              <a:t>Define the mission and vision of the BPF</a:t>
            </a:r>
            <a:endParaRPr lang="en-CA" dirty="0" smtClean="0"/>
          </a:p>
          <a:p>
            <a:r>
              <a:rPr lang="en-CA" dirty="0" smtClean="0"/>
              <a:t>Develop cost award policies, processes, procedures, and funding criteria</a:t>
            </a:r>
            <a:endParaRPr lang="en-CA" dirty="0" smtClean="0"/>
          </a:p>
          <a:p>
            <a:r>
              <a:rPr lang="en-CA" dirty="0" smtClean="0"/>
              <a:t>Develop official Fund documents and forms</a:t>
            </a:r>
          </a:p>
          <a:p>
            <a:r>
              <a:rPr lang="en-CA" dirty="0" smtClean="0"/>
              <a:t>Create the Fund website </a:t>
            </a:r>
            <a:endParaRPr lang="en-CA" dirty="0"/>
          </a:p>
          <a:p>
            <a:pPr marL="0" indent="0">
              <a:buNone/>
            </a:pPr>
            <a:r>
              <a:rPr lang="en-CA" b="1" dirty="0" smtClean="0"/>
              <a:t>General and Active Management</a:t>
            </a:r>
            <a:r>
              <a:rPr lang="en-CA" b="1" dirty="0" smtClean="0"/>
              <a:t>:</a:t>
            </a:r>
            <a:endParaRPr lang="en-CA" b="1" dirty="0" smtClean="0"/>
          </a:p>
          <a:p>
            <a:r>
              <a:rPr lang="en-CA" dirty="0" smtClean="0"/>
              <a:t>Manage the Fund bank account</a:t>
            </a:r>
            <a:endParaRPr lang="en-CA" dirty="0" smtClean="0"/>
          </a:p>
          <a:p>
            <a:r>
              <a:rPr lang="en-CA" dirty="0" smtClean="0"/>
              <a:t>Receive and review claims, and prepare recommendations for the BPF Board of Directors</a:t>
            </a:r>
            <a:endParaRPr lang="en-CA" dirty="0" smtClean="0"/>
          </a:p>
          <a:p>
            <a:r>
              <a:rPr lang="en-CA" dirty="0" smtClean="0"/>
              <a:t>Communicate BPF decisions to applicants</a:t>
            </a:r>
          </a:p>
          <a:p>
            <a:r>
              <a:rPr lang="en-CA" dirty="0" smtClean="0"/>
              <a:t>Maintain proper application records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6360748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BPF Value Proposition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268760"/>
            <a:ext cx="7848600" cy="4114800"/>
          </a:xfrm>
        </p:spPr>
        <p:txBody>
          <a:bodyPr/>
          <a:lstStyle/>
          <a:p>
            <a:r>
              <a:rPr lang="en-CA" dirty="0" smtClean="0"/>
              <a:t>Quality and Professionalism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compliance with CPA Canada standards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quality assurance regime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annual audit</a:t>
            </a:r>
            <a:endParaRPr lang="en-CA" dirty="0" smtClean="0"/>
          </a:p>
          <a:p>
            <a:r>
              <a:rPr lang="en-CA" dirty="0" smtClean="0"/>
              <a:t>Timely service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turnaround time in 2013 was 60-90 days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in 2014, 30-45 days</a:t>
            </a:r>
          </a:p>
          <a:p>
            <a:r>
              <a:rPr lang="en-CA" dirty="0" smtClean="0"/>
              <a:t>Engaging the Community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maintain ongoing communication with applicants</a:t>
            </a:r>
          </a:p>
          <a:p>
            <a:r>
              <a:rPr lang="en-CA" dirty="0" smtClean="0"/>
              <a:t>Transparency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all cost awards decisions, the audited F/S, the annual 	report, all posted on the Fund website</a:t>
            </a:r>
          </a:p>
          <a:p>
            <a:pPr marL="0" indent="0">
              <a:buNone/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75945948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Risk Management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215064" cy="4666456"/>
          </a:xfrm>
        </p:spPr>
        <p:txBody>
          <a:bodyPr/>
          <a:lstStyle/>
          <a:p>
            <a:pPr>
              <a:buNone/>
            </a:pPr>
            <a:r>
              <a:rPr lang="en-CA" b="1" dirty="0" smtClean="0"/>
              <a:t>Key risks are:</a:t>
            </a:r>
            <a:endParaRPr lang="en-CA" b="1" dirty="0" smtClean="0"/>
          </a:p>
          <a:p>
            <a:endParaRPr lang="en-CA" dirty="0" smtClean="0"/>
          </a:p>
          <a:p>
            <a:r>
              <a:rPr lang="en-CA" dirty="0" smtClean="0"/>
              <a:t>Claimants’ expectations incompatible with the mandate and services offered by the Fund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conduct information exchange meetings with key groups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understand the objectives of the claimants</a:t>
            </a:r>
          </a:p>
          <a:p>
            <a:r>
              <a:rPr lang="en-CA" dirty="0" smtClean="0"/>
              <a:t>Independence / credibility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all policies, procedures, forms, and processes aligned with 	the CRTC telecommunications sector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adhere to professional assurance and auditing standards</a:t>
            </a:r>
          </a:p>
          <a:p>
            <a:r>
              <a:rPr lang="en-CA" dirty="0" smtClean="0"/>
              <a:t>Risk of increased operating costs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closely manage operating costs</a:t>
            </a:r>
          </a:p>
          <a:p>
            <a:r>
              <a:rPr lang="en-CA" dirty="0" smtClean="0"/>
              <a:t>Length of existence of the Fund</a:t>
            </a:r>
            <a:endParaRPr lang="en-CA" dirty="0" smtClean="0"/>
          </a:p>
          <a:p>
            <a:endParaRPr lang="en-CA" dirty="0" smtClean="0"/>
          </a:p>
          <a:p>
            <a:pPr>
              <a:buNone/>
            </a:pPr>
            <a:r>
              <a:rPr lang="en-CA" dirty="0" smtClean="0"/>
              <a:t>	</a:t>
            </a:r>
            <a:endParaRPr lang="en-C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Statistics</a:t>
            </a:r>
            <a:r>
              <a:rPr lang="en-CA" dirty="0" smtClean="0"/>
              <a:t> 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5536" y="1124744"/>
            <a:ext cx="8215064" cy="4666456"/>
          </a:xfrm>
        </p:spPr>
        <p:txBody>
          <a:bodyPr/>
          <a:lstStyle/>
          <a:p>
            <a:r>
              <a:rPr lang="en-CA" dirty="0" smtClean="0"/>
              <a:t>Fund net assets</a:t>
            </a:r>
            <a:endParaRPr lang="en-CA" dirty="0" smtClean="0"/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</a:t>
            </a:r>
            <a:r>
              <a:rPr lang="en-CA" dirty="0" smtClean="0"/>
              <a:t>at </a:t>
            </a:r>
            <a:r>
              <a:rPr lang="en-CA" dirty="0"/>
              <a:t>D</a:t>
            </a:r>
            <a:r>
              <a:rPr lang="en-CA" dirty="0" smtClean="0"/>
              <a:t>ecember 31, 2013 = $4.5M, composed of original 	contribution of $3M from BCE and a receivable of the next $2M 	contribution, minus operating costs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the $2M to be received in 7 installments from 2014 to 2020</a:t>
            </a:r>
            <a:endParaRPr lang="en-CA" dirty="0" smtClean="0"/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</a:t>
            </a:r>
            <a:r>
              <a:rPr lang="en-CA" dirty="0" smtClean="0"/>
              <a:t>at October 31, 2014 = approx. $4.2M</a:t>
            </a:r>
            <a:endParaRPr lang="en-CA" dirty="0" smtClean="0"/>
          </a:p>
          <a:p>
            <a:r>
              <a:rPr lang="en-CA" dirty="0" smtClean="0"/>
              <a:t>Operating costs for 2013 = 557K</a:t>
            </a:r>
            <a:endParaRPr lang="en-CA" dirty="0" smtClean="0"/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</a:t>
            </a:r>
            <a:r>
              <a:rPr lang="en-CA" dirty="0" smtClean="0"/>
              <a:t>includes cost awards of $331K</a:t>
            </a:r>
            <a:endParaRPr lang="en-CA" dirty="0" smtClean="0"/>
          </a:p>
          <a:p>
            <a:r>
              <a:rPr lang="en-CA" dirty="0" smtClean="0"/>
              <a:t>Cost awards for 2013:</a:t>
            </a:r>
            <a:endParaRPr lang="en-CA" dirty="0" smtClean="0"/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</a:t>
            </a:r>
            <a:r>
              <a:rPr lang="en-CA" dirty="0" smtClean="0"/>
              <a:t>21 claims from 10 applicants for $355,811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- 13 paid claims = $330,773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- 8 denied claims = $21,693</a:t>
            </a:r>
            <a:endParaRPr lang="en-CA" dirty="0" smtClean="0"/>
          </a:p>
          <a:p>
            <a:pPr marL="0" indent="0">
              <a:buNone/>
            </a:pPr>
            <a:endParaRPr lang="en-CA" dirty="0" smtClean="0"/>
          </a:p>
          <a:p>
            <a:pPr>
              <a:buFont typeface="Wingdings" pitchFamily="2" charset="2"/>
              <a:buChar char="Ø"/>
            </a:pPr>
            <a:endParaRPr lang="en-C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Statistics – cont’d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196752"/>
            <a:ext cx="7848600" cy="4114800"/>
          </a:xfrm>
        </p:spPr>
        <p:txBody>
          <a:bodyPr/>
          <a:lstStyle/>
          <a:p>
            <a:r>
              <a:rPr lang="en-CA" dirty="0" smtClean="0"/>
              <a:t>Cost awards for 2014 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- 40 claims to date from 13 applicants for $754,744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- 30 paid claims = $397,258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- 5 denied claims = $31,035</a:t>
            </a:r>
          </a:p>
          <a:p>
            <a:pPr marL="0" indent="0">
              <a:buNone/>
            </a:pPr>
            <a:r>
              <a:rPr lang="en-CA" dirty="0" smtClean="0"/>
              <a:t>	- 4 claims in process = $321,344 (Let’s Talk TV)</a:t>
            </a:r>
            <a:endParaRPr lang="en-CA" dirty="0" smtClean="0"/>
          </a:p>
          <a:p>
            <a:r>
              <a:rPr lang="en-CA" dirty="0" smtClean="0"/>
              <a:t>Operating costs for 2014 to date = $928K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includes $755K of cost awards</a:t>
            </a: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51928913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WelchLLPtemplate">
  <a:themeElements>
    <a:clrScheme name="Thorsteinssons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orsteinsson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5CB31"/>
        </a:solidFill>
        <a:ln w="14351" cap="flat" cmpd="sng" algn="ctr">
          <a:solidFill>
            <a:srgbClr val="F5CB3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5CB31"/>
        </a:solidFill>
        <a:ln w="14351" cap="flat" cmpd="sng" algn="ctr">
          <a:solidFill>
            <a:srgbClr val="F5CB3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horsteinssons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orsteinsson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orsteinssons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orsteinssons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orsteinssons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orsteinssons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orsteinssons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538</TotalTime>
  <Words>188</Words>
  <Application>Microsoft Office PowerPoint</Application>
  <PresentationFormat>On-screen Show (4:3)</PresentationFormat>
  <Paragraphs>76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WelchLLPtemplate</vt:lpstr>
      <vt:lpstr>Broadcasting Participation Fund Inc.</vt:lpstr>
      <vt:lpstr>Agenda</vt:lpstr>
      <vt:lpstr>Corporate Statement of Purpose</vt:lpstr>
      <vt:lpstr>Tasks of the Costs Officer</vt:lpstr>
      <vt:lpstr>BPF Value Proposition</vt:lpstr>
      <vt:lpstr>Risk Management</vt:lpstr>
      <vt:lpstr>Statistics </vt:lpstr>
      <vt:lpstr>Statistics – cont’d</vt:lpstr>
    </vt:vector>
  </TitlesOfParts>
  <Company>Thorsteinssons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65</cp:revision>
  <cp:lastPrinted>2014-11-17T16:37:27Z</cp:lastPrinted>
  <dcterms:created xsi:type="dcterms:W3CDTF">2012-05-10T19:13:54Z</dcterms:created>
  <dcterms:modified xsi:type="dcterms:W3CDTF">2014-11-17T16:42:16Z</dcterms:modified>
</cp:coreProperties>
</file>